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7" r:id="rId9"/>
    <p:sldId id="261" r:id="rId10"/>
    <p:sldId id="265" r:id="rId11"/>
    <p:sldId id="260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723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93756AE-436C-483C-B540-196EBD556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B53DB8-5C82-4DFB-8D72-298AD5D5C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A6C59-2ACF-4BB4-A0C0-8F2652A5596E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6F7F89-8947-4823-A6BA-1945426AB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669519-569D-4E18-82B7-440AB92170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82F7-E8F7-42D9-99AE-1AD711AE7F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62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7:40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1 775,'0'0,"0"0,0 0,0 0,0-20,7-5,0 0,2 1,0-1,2 2,1 0,0 0,2 1,1 1,0 0,2 1,5-5,-12 12,21-24,1 1,2 2,1 2,2 1,0 2,2 1,2 2,0 2,1 1,2 3,38-13,8 5,0 4,2 4,0 4,1 4,1 4,0 4,-1 5,1 3,84 16,286 100,-396-103,-1 3,-1 3,-1 3,-1 3,-1 2,15 13,-47-27,-1 0,0 2,-2 0,0 3,-1 0,-1 2,-1 0,-2 2,0 1,-2 0,0 2,-3 0,14 29,-11-5,-3 2,-3 0,-2 1,-2 1,-3 0,-2 0,-3 0,-2 1,-4 16,0-53,0 0,-2-1,0 1,-1-1,-1 0,-1-1,-1 1,-1-1,0-1,-2 0,0-1,-1 0,0-1,-1 0,-1-1,-8 5,-27 23,-2-3,-2-2,-1-2,-39 16,65-35,-2-1,0-1,0-2,-1-1,-1-2,0-1,0-1,-1-2,1-2,-1-1,-1-1,-483 2,490-5,-98-5,0-5,0-6,1-5,1-6,-1-6,79 21,0-2,2-3,0-1,1-2,1-2,1-2,1-1,1-3,2-1,-1-3,6 3,2-1,1-2,1-1,2-1,1-1,2-1,2-1,2-1,1-1,2 0,1-2,3 1,1-2,2 1,-3-44,26 18,-9 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7:52.8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0,0 0,10 36,73 310,-9-98,-39-149,-20-77,-14-16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8:02.8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0,0 0,0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8:03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0,'14'17,"375"375,-314-288,-56-81,-15-9,-4-13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8:09.4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1392,'30'-30,"250"-233,49 34,-48 10,-54 90,103 12,-200 78,487-157,-499 164,2 5,0 5,2 5,105 0,46-10,-191 14,0 5,1 3,0 4,26 4,-13 5,-47-5,1 2,-1 2,0 2,0 2,1 3,225 75,-140-50,179 75,-205-74,-2 5,-2 5,-3 5,-2 3,30 28,-103-71,-17-10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A6B7-4D11-432A-9176-98C918ACDCFF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E589F-4DFB-4951-A359-E0FEE1DEF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63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gibt weitere Stationen, dürfen aber nur mit genannten zusammen öffnen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E589F-4DFB-4951-A359-E0FEE1DEF42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95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E589F-4DFB-4951-A359-E0FEE1DEF42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05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Finkenwerder-D (not CTR) angehoben 2000 auf 2500; NUR bei 05ARR!</a:t>
            </a:r>
          </a:p>
          <a:p>
            <a:r>
              <a:rPr lang="de-DE" dirty="0"/>
              <a:t>TMZ im Norden entfällt, ersetzt durch C</a:t>
            </a:r>
          </a:p>
          <a:p>
            <a:r>
              <a:rPr lang="de-DE" dirty="0"/>
              <a:t>C Ringe</a:t>
            </a:r>
          </a:p>
          <a:p>
            <a:r>
              <a:rPr lang="de-DE" dirty="0"/>
              <a:t>	2500</a:t>
            </a:r>
          </a:p>
          <a:p>
            <a:r>
              <a:rPr lang="de-DE" dirty="0"/>
              <a:t>	3500 (ehemals 4500)</a:t>
            </a:r>
          </a:p>
          <a:p>
            <a:r>
              <a:rPr lang="de-DE" dirty="0"/>
              <a:t>	FL60</a:t>
            </a:r>
          </a:p>
          <a:p>
            <a:r>
              <a:rPr lang="de-DE" dirty="0"/>
              <a:t>TMZ im Südwestens erweitert</a:t>
            </a:r>
          </a:p>
          <a:p>
            <a:r>
              <a:rPr lang="de-DE" dirty="0"/>
              <a:t>Code 0022 und Frequenz aus Karte mit Client</a:t>
            </a:r>
          </a:p>
          <a:p>
            <a:r>
              <a:rPr lang="de-DE" dirty="0"/>
              <a:t>LBV/LUB seit Juli ´20 entfallen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E589F-4DFB-4951-A359-E0FEE1DEF42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85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08274-54CE-41C9-B4EF-75DE1512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8C4F3-29CD-498C-9C87-CA798673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85D684-7657-437D-A33E-2B292564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7544A5-BEA2-4A9E-9343-B1121CF7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BE5098-43CD-4FAE-B107-966D7C97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7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0504B-C2B6-49A5-B39B-242A9150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03BE64-7A95-4CBB-BA65-C2FBAB0DE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2744F-ED18-4AC5-A024-5D1CB529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C52679-0211-4814-BB0E-3DB38E5B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5A6581-DCA4-45FE-A0E9-290A9409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4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0B36F1-22CE-4D2E-86F7-1CE3DDADA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C6F55F-D6BA-4A64-8525-0A977A90D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D850C8-AC30-490A-9744-77FB2264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DB0BCC-F992-4EAE-9112-26C07BD1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A0CE29-6563-407E-BF67-2A36FA4A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49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0D99A-20AE-4150-B835-335169C0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F6926E-B925-4CF0-8930-5F798500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EFCF6A-C635-4338-A3CD-5F87E056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B7409-F39E-44C6-A346-3313A937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1C99BE-E154-4469-A6D0-A6238B3E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7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263BD-86F0-47E8-A7CD-82C77B4E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08280E-4184-4937-B4AD-6D299434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0180C5-046E-4D0C-B83F-81614B94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104AC8-7C76-4227-BE0A-A0864FC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620D14-641A-493B-95A1-DD7DC305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52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FFA06-C3DB-4D4E-9DA2-9C837C97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3FF94B-6BC9-455C-B2EF-10B6C0159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0E9406-3CDF-4D39-84C0-38227BC2B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FA32F-7A5B-4484-ACEB-E47B5650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22FA98-B9D4-4DC6-A382-92239AA0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D6A02D-1C63-4B09-9470-C8E31347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5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072BC-659C-4F0B-B9A1-94903DE6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CC16F7-9846-4B7A-AD5D-22921310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BC1AA6-C35A-41D8-99BB-8BBB3D863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57E2BF-F64B-44DE-9105-8309D167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FA57C6-2FEB-4988-BAE7-47F0FD0E2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9E38E49-05FC-4C32-8CA9-4455B5C8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348AAB-322F-4F41-A022-92AF252A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EEDF0E-E097-459F-B4B7-69ECA8B1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99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80BBC-6401-492A-B017-5BDBDF7E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186928-33AB-47FD-89B7-EA2CE3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84A481-CBA4-491B-AB05-1F285816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7C028C-AF78-4B69-A74A-3A5A11E0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9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C2FA67-4517-499C-8137-EC56D3EA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1F53D5-EA53-4D4D-AC82-613E1805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C32B4D-9996-49B4-BFCB-818F0901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17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2902C-122E-465E-BBF7-635798FD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DF9AEA-2318-4611-9A4A-E0BC41EB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294DFF-9B3A-45E5-9A13-76F86E873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9595CB-DBDC-4426-9C8E-0D237CCE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2FC3E6-D4D5-4172-AAC1-CBC92FB2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5826A2-54C4-4157-9F50-F42B80E4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1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76F44-C91F-4DB9-8D2A-12E7D6FD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91CA7D-4712-42EE-875F-849E3C7E3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CFCB60-1DBB-496C-98FD-F44B8F96E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094138-D272-40E0-955A-67C7B154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F2B1EF-5DED-4354-8B1B-C144F163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DCC0A7-8803-4EE5-87D6-BA282890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3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89000" contrast="-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6B9A258-6E6A-4DE1-8CEB-EE71EE6B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DC6AD7-ABC1-4BC9-A6AE-5A7A1728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42A087-52D5-4180-AAC3-547CB1A8E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C064-D4A8-45A1-A6AB-87EF668DD89A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FE6B0A-F80E-4BB0-AA86-5F766DF2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457EB3-C51D-41ED-8D87-4D5369630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76D0-34D3-4161-8103-04EE6363B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66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3134A-6367-44C0-B58B-EEEA70E27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Hamburg Airport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EDDH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81E598-B589-4180-AD76-A2C73FA45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Unter Sichtflugregeln zum Flughafen der Elbmetropole</a:t>
            </a:r>
          </a:p>
        </p:txBody>
      </p:sp>
    </p:spTree>
    <p:extLst>
      <p:ext uri="{BB962C8B-B14F-4D97-AF65-F5344CB8AC3E}">
        <p14:creationId xmlns:p14="http://schemas.microsoft.com/office/powerpoint/2010/main" val="122187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954C7-EAFA-4A17-893F-65AF7883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Wirre Platzrunden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75321E-F7B2-4EAD-9CE7-528645AA2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Piste für Anflüge meist auch für Platzrunden</a:t>
            </a:r>
          </a:p>
          <a:p>
            <a:r>
              <a:rPr lang="de-DE" dirty="0">
                <a:solidFill>
                  <a:schemeClr val="bg1"/>
                </a:solidFill>
              </a:rPr>
              <a:t>Standardkonfiguration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Nach dem Start (Piste 33) direkt rechts in rechten Gegenanflug 23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Dann meist nur noch im Süden</a:t>
            </a:r>
          </a:p>
          <a:p>
            <a:r>
              <a:rPr lang="de-DE" dirty="0">
                <a:solidFill>
                  <a:schemeClr val="bg1"/>
                </a:solidFill>
              </a:rPr>
              <a:t>Generell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Platzrunde wird nach Betriebsrichtung festgelegt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Sicherheit vor Effizienz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Sollte nicht den Abflugsektor kreuzen</a:t>
            </a:r>
          </a:p>
          <a:p>
            <a:pPr lvl="1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9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DC40C61-2BF1-4EBF-947B-1925008D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Neustrukturierung des Luftraums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B91FD0E-38F8-4300-8564-098278FA2D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"/>
          <a:stretch/>
        </p:blipFill>
        <p:spPr>
          <a:xfrm>
            <a:off x="390885" y="1690687"/>
            <a:ext cx="5705115" cy="4613643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CE6042A-E356-4830-8558-618307AB69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/>
          <a:stretch/>
        </p:blipFill>
        <p:spPr>
          <a:xfrm>
            <a:off x="6096000" y="1690689"/>
            <a:ext cx="5705112" cy="461364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919B3E0-4E97-4092-8AAE-7BBC2738FFE8}"/>
                  </a:ext>
                </a:extLst>
              </p14:cNvPr>
              <p14:cNvContentPartPr/>
              <p14:nvPr/>
            </p14:nvContentPartPr>
            <p14:xfrm>
              <a:off x="6939761" y="5567841"/>
              <a:ext cx="1101600" cy="691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919B3E0-4E97-4092-8AAE-7BBC2738FF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5761" y="5459841"/>
                <a:ext cx="120924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5E15767-859A-44E1-8C1E-6986C21712C0}"/>
                  </a:ext>
                </a:extLst>
              </p14:cNvPr>
              <p14:cNvContentPartPr/>
              <p14:nvPr/>
            </p14:nvContentPartPr>
            <p14:xfrm>
              <a:off x="6810631" y="4218662"/>
              <a:ext cx="78840" cy="2728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5E15767-859A-44E1-8C1E-6986C21712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6631" y="4110662"/>
                <a:ext cx="1864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62A8975-5B8D-4835-B9D1-BC7B361545D2}"/>
                  </a:ext>
                </a:extLst>
              </p14:cNvPr>
              <p14:cNvContentPartPr/>
              <p14:nvPr/>
            </p14:nvContentPartPr>
            <p14:xfrm>
              <a:off x="7490201" y="4854167"/>
              <a:ext cx="36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62A8975-5B8D-4835-B9D1-BC7B361545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6201" y="47461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D37D681-ED3B-450D-BDA9-2F8722A137A0}"/>
                  </a:ext>
                </a:extLst>
              </p14:cNvPr>
              <p14:cNvContentPartPr/>
              <p14:nvPr/>
            </p14:nvContentPartPr>
            <p14:xfrm>
              <a:off x="7589552" y="4854527"/>
              <a:ext cx="180720" cy="1987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D37D681-ED3B-450D-BDA9-2F8722A137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5552" y="4746527"/>
                <a:ext cx="2883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3AE16AD-87A6-4AF7-92CD-06BA97C2866C}"/>
                  </a:ext>
                </a:extLst>
              </p14:cNvPr>
              <p14:cNvContentPartPr/>
              <p14:nvPr/>
            </p14:nvContentPartPr>
            <p14:xfrm>
              <a:off x="7490201" y="1840829"/>
              <a:ext cx="1962000" cy="501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3AE16AD-87A6-4AF7-92CD-06BA97C286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36201" y="1732829"/>
                <a:ext cx="2069640" cy="7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94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-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7670-07A9-4426-A22D-48916DC4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CCA6DF-A777-40DC-BD71-8738767C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Heute 07.05.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Theorie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Anwendung in der Praxis</a:t>
            </a:r>
          </a:p>
          <a:p>
            <a:r>
              <a:rPr lang="de-DE" dirty="0">
                <a:solidFill>
                  <a:schemeClr val="bg1"/>
                </a:solidFill>
              </a:rPr>
              <a:t>In zwei Wochen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Flug von Borkum nach Hamburg</a:t>
            </a:r>
          </a:p>
          <a:p>
            <a:r>
              <a:rPr lang="de-DE" dirty="0">
                <a:solidFill>
                  <a:schemeClr val="bg1"/>
                </a:solidFill>
              </a:rPr>
              <a:t>Folgewoche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Weiterflug aus Hamburg Richtung Osten</a:t>
            </a:r>
          </a:p>
        </p:txBody>
      </p:sp>
    </p:spTree>
    <p:extLst>
      <p:ext uri="{BB962C8B-B14F-4D97-AF65-F5344CB8AC3E}">
        <p14:creationId xmlns:p14="http://schemas.microsoft.com/office/powerpoint/2010/main" val="366172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2B42E-776B-44D7-B3B6-B870C88D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Plan für heute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34104-0F33-45C7-B1E9-725C39EB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Theorie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Zuständigkeiten der Stationen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VFR spezifische Verfahren in Hamburg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Was bietet Hamburg?</a:t>
            </a:r>
          </a:p>
          <a:p>
            <a:pPr lvl="1"/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Praxis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Flug um Hamburg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Keine vorgegebene Route</a:t>
            </a:r>
          </a:p>
        </p:txBody>
      </p:sp>
    </p:spTree>
    <p:extLst>
      <p:ext uri="{BB962C8B-B14F-4D97-AF65-F5344CB8AC3E}">
        <p14:creationId xmlns:p14="http://schemas.microsoft.com/office/powerpoint/2010/main" val="218369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CC4F3-7DD2-4AEE-A95C-5F2C6842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Hamburg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kurz und kompakt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755555-0F70-465A-A531-DB66B7BDF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Internationaler Flughafen in Norddeutschland, nördlich Hamburg</a:t>
            </a:r>
          </a:p>
          <a:p>
            <a:r>
              <a:rPr lang="de-DE" dirty="0">
                <a:solidFill>
                  <a:schemeClr val="bg1"/>
                </a:solidFill>
              </a:rPr>
              <a:t>Zwei Pisten</a:t>
            </a:r>
          </a:p>
          <a:p>
            <a:r>
              <a:rPr lang="de-DE" dirty="0">
                <a:solidFill>
                  <a:schemeClr val="bg1"/>
                </a:solidFill>
              </a:rPr>
              <a:t>Nähe zu 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Werksflughafen Finkenwerder (EDHI)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Lübeck Blankensee (EDHL)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Weitere Infoplätze: Uetersen (EDHE), Lüneburg (EDHG), Stade (EDHS) etc.</a:t>
            </a:r>
          </a:p>
          <a:p>
            <a:r>
              <a:rPr lang="de-DE" dirty="0">
                <a:solidFill>
                  <a:schemeClr val="bg1"/>
                </a:solidFill>
              </a:rPr>
              <a:t>Viele Sehenswürdigkeiten</a:t>
            </a:r>
          </a:p>
          <a:p>
            <a:r>
              <a:rPr lang="de-DE" dirty="0">
                <a:solidFill>
                  <a:schemeClr val="bg1"/>
                </a:solidFill>
              </a:rPr>
              <a:t>Luftraumanpassung 03/2021 beachten</a:t>
            </a:r>
          </a:p>
          <a:p>
            <a:pPr lvl="1"/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F05A4-6ACC-4309-97AF-970EB058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Von Vorfeld bis Tower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Zuständigkeiten am Boden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AB609A9-CC09-4634-B399-E82B9CEAD4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14837" b="5068"/>
          <a:stretch/>
        </p:blipFill>
        <p:spPr>
          <a:xfrm>
            <a:off x="838198" y="1816100"/>
            <a:ext cx="3287625" cy="4351338"/>
          </a:xfr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49C4F45-1141-40B8-8461-B7EBF324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649" y="1825625"/>
            <a:ext cx="6915151" cy="435133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GAT und APR 4 im Zuständigkeitsbereich des EDDH_W_GND </a:t>
            </a:r>
          </a:p>
          <a:p>
            <a:r>
              <a:rPr lang="de-DE" dirty="0">
                <a:solidFill>
                  <a:schemeClr val="bg1"/>
                </a:solidFill>
              </a:rPr>
              <a:t>Wen rufe ich am Boden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EDDH_W_GND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EDDH_TWR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EDDH_E_APP 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EDWW_A_CTR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EDWW_CTR</a:t>
            </a:r>
          </a:p>
          <a:p>
            <a:r>
              <a:rPr lang="de-DE" dirty="0">
                <a:solidFill>
                  <a:schemeClr val="bg1"/>
                </a:solidFill>
              </a:rPr>
              <a:t>EDDH_E_GND übernimmt </a:t>
            </a:r>
            <a:r>
              <a:rPr lang="de-DE" i="1" dirty="0">
                <a:solidFill>
                  <a:schemeClr val="bg1"/>
                </a:solidFill>
              </a:rPr>
              <a:t>nicht </a:t>
            </a:r>
            <a:r>
              <a:rPr lang="de-DE" dirty="0">
                <a:solidFill>
                  <a:schemeClr val="bg1"/>
                </a:solidFill>
              </a:rPr>
              <a:t>das westliche Vorfeld</a:t>
            </a:r>
          </a:p>
          <a:p>
            <a:pPr lvl="1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1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B4C61-DE18-4049-9F03-786C98E1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Zuständigkeiten in der Luft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Drei Tower, drei 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07FAC4-129B-4AF0-9580-789C020A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EDDH_TWR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IFR und VFR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Platzrunden und Pisten</a:t>
            </a:r>
          </a:p>
          <a:p>
            <a:r>
              <a:rPr lang="de-DE" dirty="0">
                <a:solidFill>
                  <a:schemeClr val="bg1"/>
                </a:solidFill>
              </a:rPr>
              <a:t>EDDH_R_TWR</a:t>
            </a:r>
          </a:p>
          <a:p>
            <a:pPr lvl="1"/>
            <a:r>
              <a:rPr lang="de-DE" b="1" dirty="0">
                <a:solidFill>
                  <a:schemeClr val="bg1"/>
                </a:solidFill>
              </a:rPr>
              <a:t>VFR</a:t>
            </a:r>
            <a:r>
              <a:rPr lang="de-DE" dirty="0">
                <a:solidFill>
                  <a:schemeClr val="bg1"/>
                </a:solidFill>
              </a:rPr>
              <a:t> Tower für Hamburg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Vergibt </a:t>
            </a:r>
            <a:r>
              <a:rPr lang="de-DE" dirty="0" err="1">
                <a:solidFill>
                  <a:schemeClr val="bg1"/>
                </a:solidFill>
              </a:rPr>
              <a:t>squawks</a:t>
            </a:r>
            <a:r>
              <a:rPr lang="de-DE" dirty="0">
                <a:solidFill>
                  <a:schemeClr val="bg1"/>
                </a:solidFill>
              </a:rPr>
              <a:t> -&gt; nutzt Radar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Nur für Anflug rufen, nach Abheben nicht selbstständig wechseln</a:t>
            </a:r>
          </a:p>
          <a:p>
            <a:r>
              <a:rPr lang="de-DE" dirty="0">
                <a:solidFill>
                  <a:schemeClr val="bg1"/>
                </a:solidFill>
              </a:rPr>
              <a:t>EDHI_TWR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Ausschließlich IFR/VFR von nach Finkenwerder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ggf. Weitergabe an R_TWR</a:t>
            </a:r>
          </a:p>
          <a:p>
            <a:pPr lvl="1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0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3F53EA-C4C1-49F9-8A55-1FF4E192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78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Pflichtmeldepunkte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09004EA-CFE6-44EE-A3A4-65400E85AC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728" y="1489166"/>
            <a:ext cx="4063404" cy="5107387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852F40-98D3-4BE8-8D7D-0D1EF8351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3886" y="1825625"/>
            <a:ext cx="6389914" cy="477092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Mehrere Routen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Gut zu erkennende Merkmale</a:t>
            </a:r>
          </a:p>
          <a:p>
            <a:r>
              <a:rPr lang="de-DE" dirty="0">
                <a:solidFill>
                  <a:schemeClr val="bg1"/>
                </a:solidFill>
              </a:rPr>
              <a:t>Weitere häufig Routen/Punkte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Elbe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Elbphilharmonie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Außenalster</a:t>
            </a:r>
          </a:p>
          <a:p>
            <a:r>
              <a:rPr lang="de-DE" dirty="0">
                <a:solidFill>
                  <a:schemeClr val="bg1"/>
                </a:solidFill>
              </a:rPr>
              <a:t>Viele Krankenhäuser mit </a:t>
            </a:r>
            <a:r>
              <a:rPr lang="de-DE" dirty="0" err="1">
                <a:solidFill>
                  <a:schemeClr val="bg1"/>
                </a:solidFill>
              </a:rPr>
              <a:t>Helipad</a:t>
            </a:r>
            <a:endParaRPr lang="de-DE" dirty="0">
              <a:solidFill>
                <a:schemeClr val="bg1"/>
              </a:solidFill>
            </a:endParaRPr>
          </a:p>
          <a:p>
            <a:pPr lvl="1"/>
            <a:r>
              <a:rPr lang="de-DE" dirty="0">
                <a:solidFill>
                  <a:schemeClr val="bg1"/>
                </a:solidFill>
              </a:rPr>
              <a:t>BWK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Uni Eppendorf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Altona Kinderkrankenhaus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Boberg</a:t>
            </a:r>
          </a:p>
        </p:txBody>
      </p:sp>
    </p:spTree>
    <p:extLst>
      <p:ext uri="{BB962C8B-B14F-4D97-AF65-F5344CB8AC3E}">
        <p14:creationId xmlns:p14="http://schemas.microsoft.com/office/powerpoint/2010/main" val="227842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3F53EA-C4C1-49F9-8A55-1FF4E192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78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Gefahren und Besonderheiten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09004EA-CFE6-44EE-A3A4-65400E85AC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728" y="1489166"/>
            <a:ext cx="4063404" cy="5107387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852F40-98D3-4BE8-8D7D-0D1EF8351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3886" y="1825625"/>
            <a:ext cx="6389914" cy="477092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Rettungshubschrauber innerhalb CTR</a:t>
            </a:r>
          </a:p>
          <a:p>
            <a:r>
              <a:rPr lang="de-DE" dirty="0">
                <a:solidFill>
                  <a:schemeClr val="bg1"/>
                </a:solidFill>
              </a:rPr>
              <a:t>Verkehr von/nach Finkenwerder</a:t>
            </a:r>
          </a:p>
          <a:p>
            <a:r>
              <a:rPr lang="de-DE" dirty="0">
                <a:solidFill>
                  <a:schemeClr val="bg1"/>
                </a:solidFill>
              </a:rPr>
              <a:t>Hohe Hindernisse in Hafen/Stadt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Anflüge EDHI/23 -&gt; Schiffsverkehr!</a:t>
            </a:r>
          </a:p>
          <a:p>
            <a:r>
              <a:rPr lang="de-DE" dirty="0">
                <a:solidFill>
                  <a:schemeClr val="bg1"/>
                </a:solidFill>
              </a:rPr>
              <a:t>Fehlanflugverfahren zum HAM-VOR</a:t>
            </a:r>
          </a:p>
          <a:p>
            <a:r>
              <a:rPr lang="de-DE" dirty="0">
                <a:solidFill>
                  <a:schemeClr val="bg1"/>
                </a:solidFill>
              </a:rPr>
              <a:t>D(HX) CTR Boberg-Sektor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33 Anflug; 15 Abflug</a:t>
            </a:r>
          </a:p>
          <a:p>
            <a:r>
              <a:rPr lang="de-DE" dirty="0">
                <a:solidFill>
                  <a:schemeClr val="bg1"/>
                </a:solidFill>
              </a:rPr>
              <a:t>D(HX) CTR Finkenwerder-Sektor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Sofern Finkenwerder aktiv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A728723-01AC-42AE-A218-C57C57B7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Kreuzpisten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Fluch und Segen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1F1B94-353F-4936-B98E-79085830C8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bg1"/>
                </a:solidFill>
              </a:rPr>
              <a:t>Standardkonfiguration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33 Start / 23 Landung</a:t>
            </a:r>
          </a:p>
          <a:p>
            <a:r>
              <a:rPr lang="de-DE" dirty="0">
                <a:solidFill>
                  <a:schemeClr val="bg1"/>
                </a:solidFill>
              </a:rPr>
              <a:t>Nachtkonfiguration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33 Start / 15 Landung</a:t>
            </a:r>
          </a:p>
          <a:p>
            <a:r>
              <a:rPr lang="de-DE" dirty="0">
                <a:solidFill>
                  <a:schemeClr val="bg1"/>
                </a:solidFill>
              </a:rPr>
              <a:t>33 für Anflug wird vermieden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Nur NPA Anflüge (non-</a:t>
            </a:r>
            <a:r>
              <a:rPr lang="de-DE" dirty="0" err="1">
                <a:solidFill>
                  <a:schemeClr val="bg1"/>
                </a:solidFill>
              </a:rPr>
              <a:t>precicion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approach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Lärmschutz</a:t>
            </a:r>
          </a:p>
          <a:p>
            <a:r>
              <a:rPr lang="de-DE" dirty="0">
                <a:solidFill>
                  <a:schemeClr val="bg1"/>
                </a:solidFill>
              </a:rPr>
              <a:t>Tower weicht f. VFR ggf. von Konfiguration lt. ATIS ab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Besserer Verkehrsfluss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Kürzere Strecke</a:t>
            </a:r>
          </a:p>
          <a:p>
            <a:pPr lvl="1"/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56E8115-C517-4A83-A4EE-7EAFFFF92A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1049749"/>
            <a:ext cx="4632922" cy="51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Breitbild</PresentationFormat>
  <Paragraphs>105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Hamburg Airport EDDH</vt:lpstr>
      <vt:lpstr>Zeitplan</vt:lpstr>
      <vt:lpstr>Plan für heute </vt:lpstr>
      <vt:lpstr>Hamburg kurz und kompakt</vt:lpstr>
      <vt:lpstr>Von Vorfeld bis Tower Zuständigkeiten am Boden</vt:lpstr>
      <vt:lpstr>Zuständigkeiten in der Luft Drei Tower, drei Aufgaben</vt:lpstr>
      <vt:lpstr>Pflichtmeldepunkte</vt:lpstr>
      <vt:lpstr>Gefahren und Besonderheiten</vt:lpstr>
      <vt:lpstr>Kreuzpisten Fluch und Segen</vt:lpstr>
      <vt:lpstr>Wirre Platzrunden</vt:lpstr>
      <vt:lpstr>Neustrukturierung des Luftraums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Hamburg Airport EDDH</dc:title>
  <dc:creator>Max Antzack</dc:creator>
  <cp:lastModifiedBy>Max Antzack</cp:lastModifiedBy>
  <cp:revision>22</cp:revision>
  <dcterms:created xsi:type="dcterms:W3CDTF">2021-05-02T17:14:16Z</dcterms:created>
  <dcterms:modified xsi:type="dcterms:W3CDTF">2021-05-07T14:55:46Z</dcterms:modified>
</cp:coreProperties>
</file>